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38"/>
  </p:notesMasterIdLst>
  <p:handoutMasterIdLst>
    <p:handoutMasterId r:id="rId39"/>
  </p:handoutMasterIdLst>
  <p:sldIdLst>
    <p:sldId id="274" r:id="rId4"/>
    <p:sldId id="276" r:id="rId5"/>
    <p:sldId id="586" r:id="rId6"/>
    <p:sldId id="543" r:id="rId7"/>
    <p:sldId id="570" r:id="rId8"/>
    <p:sldId id="519" r:id="rId9"/>
    <p:sldId id="555" r:id="rId10"/>
    <p:sldId id="557" r:id="rId11"/>
    <p:sldId id="558" r:id="rId12"/>
    <p:sldId id="562" r:id="rId13"/>
    <p:sldId id="590" r:id="rId14"/>
    <p:sldId id="591" r:id="rId15"/>
    <p:sldId id="571" r:id="rId16"/>
    <p:sldId id="592" r:id="rId17"/>
    <p:sldId id="593" r:id="rId18"/>
    <p:sldId id="594" r:id="rId19"/>
    <p:sldId id="596" r:id="rId20"/>
    <p:sldId id="605" r:id="rId21"/>
    <p:sldId id="598" r:id="rId22"/>
    <p:sldId id="599" r:id="rId23"/>
    <p:sldId id="600" r:id="rId24"/>
    <p:sldId id="601" r:id="rId25"/>
    <p:sldId id="580" r:id="rId26"/>
    <p:sldId id="581" r:id="rId27"/>
    <p:sldId id="582" r:id="rId28"/>
    <p:sldId id="583" r:id="rId29"/>
    <p:sldId id="584" r:id="rId30"/>
    <p:sldId id="602" r:id="rId31"/>
    <p:sldId id="603" r:id="rId32"/>
    <p:sldId id="604" r:id="rId33"/>
    <p:sldId id="457" r:id="rId34"/>
    <p:sldId id="587" r:id="rId35"/>
    <p:sldId id="588" r:id="rId36"/>
    <p:sldId id="589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276"/>
            <p14:sldId id="586"/>
          </p14:sldIdLst>
        </p14:section>
        <p14:section name="JDBC Essentials" id="{813DF7E2-74AB-4E3A-9B46-2566DC216237}">
          <p14:sldIdLst>
            <p14:sldId id="543"/>
            <p14:sldId id="570"/>
            <p14:sldId id="519"/>
            <p14:sldId id="555"/>
            <p14:sldId id="557"/>
            <p14:sldId id="558"/>
            <p14:sldId id="562"/>
            <p14:sldId id="590"/>
            <p14:sldId id="591"/>
            <p14:sldId id="571"/>
            <p14:sldId id="592"/>
            <p14:sldId id="593"/>
            <p14:sldId id="594"/>
            <p14:sldId id="596"/>
            <p14:sldId id="605"/>
            <p14:sldId id="598"/>
            <p14:sldId id="599"/>
            <p14:sldId id="600"/>
            <p14:sldId id="601"/>
          </p14:sldIdLst>
        </p14:section>
        <p14:section name="SQL Injection" id="{1D6894C9-1629-4727-B9E3-7E0E7BBA9542}">
          <p14:sldIdLst>
            <p14:sldId id="580"/>
            <p14:sldId id="581"/>
            <p14:sldId id="582"/>
            <p14:sldId id="583"/>
            <p14:sldId id="584"/>
          </p14:sldIdLst>
        </p14:section>
        <p14:section name="Advanced Concepts" id="{B7431195-3A81-4120-A56C-4871F5B787EB}">
          <p14:sldIdLst>
            <p14:sldId id="602"/>
            <p14:sldId id="603"/>
            <p14:sldId id="604"/>
          </p14:sldIdLst>
        </p14:section>
        <p14:section name="Summary" id="{E091B124-099C-4C56-B59F-ECF8C553BAEE}">
          <p14:sldIdLst>
            <p14:sldId id="457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0000"/>
    <a:srgbClr val="E85C0E"/>
    <a:srgbClr val="FBEEDC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06" autoAdjust="0"/>
  </p:normalViewPr>
  <p:slideViewPr>
    <p:cSldViewPr>
      <p:cViewPr varScale="1">
        <p:scale>
          <a:sx n="85" d="100"/>
          <a:sy n="85" d="100"/>
        </p:scale>
        <p:origin x="77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01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6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9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0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9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0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71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42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10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8847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4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255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GB" dirty="0"/>
              <a:t>DB Apps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1" y="1781599"/>
            <a:ext cx="6131755" cy="119103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How to connect to a database natively (</a:t>
            </a:r>
            <a:r>
              <a:rPr lang="en-US" sz="2000" dirty="0"/>
              <a:t>JDBC</a:t>
            </a:r>
            <a:r>
              <a:rPr lang="en-US" sz="2000" dirty="0" smtClean="0"/>
              <a:t>),</a:t>
            </a:r>
            <a:r>
              <a:rPr lang="en-US" sz="2000" dirty="0"/>
              <a:t> Executing </a:t>
            </a:r>
            <a:r>
              <a:rPr lang="en-US" sz="2000" dirty="0" smtClean="0"/>
              <a:t>Statements, </a:t>
            </a:r>
            <a:r>
              <a:rPr lang="en-US" sz="2000" dirty="0"/>
              <a:t>SQL </a:t>
            </a:r>
            <a:r>
              <a:rPr lang="en-US" sz="2000" dirty="0" smtClean="0"/>
              <a:t>Injection,</a:t>
            </a:r>
          </a:p>
          <a:p>
            <a:r>
              <a:rPr lang="en-US" sz="2000" dirty="0" smtClean="0"/>
              <a:t>Advanced Concepts - Transactions</a:t>
            </a:r>
            <a:r>
              <a:rPr lang="en-US" sz="2000" dirty="0"/>
              <a:t>, Dao Pattern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212" y="3886400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5671280" y="3853035"/>
            <a:ext cx="1481431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GB" sz="2000" dirty="0">
                <a:solidFill>
                  <a:schemeClr val="tx2"/>
                </a:solidFill>
              </a:rPr>
              <a:t>DB Apps </a:t>
            </a:r>
            <a:endParaRPr lang="en-GB" sz="2000" dirty="0" smtClean="0">
              <a:solidFill>
                <a:schemeClr val="tx2"/>
              </a:solidFill>
            </a:endParaRPr>
          </a:p>
          <a:p>
            <a:pPr algn="ctr">
              <a:lnSpc>
                <a:spcPct val="85000"/>
              </a:lnSpc>
            </a:pPr>
            <a:r>
              <a:rPr lang="en-GB" sz="2000" dirty="0" smtClean="0">
                <a:solidFill>
                  <a:schemeClr val="tx2"/>
                </a:solidFill>
              </a:rPr>
              <a:t>Introduction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chemeClr val="tx2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60" y="3574014"/>
            <a:ext cx="4169494" cy="2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Verification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5562" y="942905"/>
            <a:ext cx="10363200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com.company;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java.sql.*;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Main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URL = "jdbc:mysql://localhost:3306/sys";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//Replace with your user name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USER = "root";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//Replace with your password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static final String PASSWORD = "1234";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main(String[] args)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SQLException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Connection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= DriverManager.getConnection(URL, USER, PASSWORD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System.out.println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connection is successful! Well done bro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the connection to execute queries. It may throw.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finally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try {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connection.close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 } catch (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SQLException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e) {// log here</a:t>
            </a:r>
            <a:r>
              <a:rPr lang="bg-BG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1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  <a:endParaRPr lang="en-US" sz="1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4265612" y="1788842"/>
            <a:ext cx="2286000" cy="529685"/>
          </a:xfrm>
          <a:prstGeom prst="wedgeRoundRectCallout">
            <a:avLst>
              <a:gd name="adj1" fmla="val -40423"/>
              <a:gd name="adj2" fmla="val 85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7923212" y="2877436"/>
            <a:ext cx="2286000" cy="529685"/>
          </a:xfrm>
          <a:prstGeom prst="wedgeRoundRectCallout">
            <a:avLst>
              <a:gd name="adj1" fmla="val -138616"/>
              <a:gd name="adj2" fmla="val 2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USER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8075612" y="3615958"/>
            <a:ext cx="2286000" cy="529685"/>
          </a:xfrm>
          <a:prstGeom prst="wedgeRoundRectCallout">
            <a:avLst>
              <a:gd name="adj1" fmla="val -126132"/>
              <a:gd name="adj2" fmla="val -50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456612" y="4783364"/>
            <a:ext cx="2286000" cy="529685"/>
          </a:xfrm>
          <a:prstGeom prst="wedgeRoundRectCallout">
            <a:avLst>
              <a:gd name="adj1" fmla="val -249846"/>
              <a:gd name="adj2" fmla="val -126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Connection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81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303" y="1905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prstClr val="white"/>
              </a:solidFill>
            </a:endParaRP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Statements</a:t>
            </a:r>
            <a:endParaRPr lang="en-GB" sz="8000" b="1" dirty="0">
              <a:ln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26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API provides the following interfaces and classes: 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DriverManager</a:t>
            </a:r>
            <a:r>
              <a:rPr lang="en-US" dirty="0" smtClean="0"/>
              <a:t> </a:t>
            </a:r>
            <a:r>
              <a:rPr lang="en-US" dirty="0"/>
              <a:t>– This class manages a list of database drivers.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Driver</a:t>
            </a:r>
            <a:r>
              <a:rPr lang="en-US" dirty="0" smtClean="0"/>
              <a:t> </a:t>
            </a:r>
            <a:r>
              <a:rPr lang="en-US" dirty="0"/>
              <a:t>– This interface handles the communications with the database server.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Connection</a:t>
            </a:r>
            <a:r>
              <a:rPr lang="en-US" dirty="0" smtClean="0"/>
              <a:t> </a:t>
            </a:r>
            <a:r>
              <a:rPr lang="en-US" dirty="0"/>
              <a:t>– The connection object represents communication context.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</a:t>
            </a:r>
            <a:r>
              <a:rPr lang="en-US" dirty="0" smtClean="0"/>
              <a:t> </a:t>
            </a:r>
            <a:r>
              <a:rPr lang="en-US" dirty="0"/>
              <a:t>– Objects used to submit the SQL statements to the database. 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ResultSet</a:t>
            </a:r>
            <a:r>
              <a:rPr lang="en-US" dirty="0" smtClean="0"/>
              <a:t> </a:t>
            </a:r>
            <a:r>
              <a:rPr lang="en-US" dirty="0"/>
              <a:t>– These objects hold data retrieved from a database. </a:t>
            </a:r>
          </a:p>
          <a:p>
            <a:pPr lvl="1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SQLException</a:t>
            </a:r>
            <a:r>
              <a:rPr lang="en-US" dirty="0" smtClean="0"/>
              <a:t> </a:t>
            </a:r>
            <a:r>
              <a:rPr lang="en-US" dirty="0"/>
              <a:t>– This class handles any errors that occur in a database application.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JDBC Components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89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java.sql.*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457856" y="1447800"/>
            <a:ext cx="4495800" cy="838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 smtClean="0"/>
              <a:t>DriverManager</a:t>
            </a:r>
            <a:endParaRPr lang="bg-BG" sz="5400" dirty="0"/>
          </a:p>
        </p:txBody>
      </p:sp>
      <p:sp>
        <p:nvSpPr>
          <p:cNvPr id="6" name="Rectangle 5"/>
          <p:cNvSpPr/>
          <p:nvPr/>
        </p:nvSpPr>
        <p:spPr>
          <a:xfrm>
            <a:off x="7304217" y="2632960"/>
            <a:ext cx="4495800" cy="838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Connection</a:t>
            </a:r>
            <a:endParaRPr lang="bg-BG" sz="5400" dirty="0"/>
          </a:p>
        </p:txBody>
      </p:sp>
      <p:sp>
        <p:nvSpPr>
          <p:cNvPr id="7" name="Rectangle 6"/>
          <p:cNvSpPr/>
          <p:nvPr/>
        </p:nvSpPr>
        <p:spPr>
          <a:xfrm>
            <a:off x="457856" y="4087091"/>
            <a:ext cx="4495800" cy="838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Statement</a:t>
            </a:r>
            <a:endParaRPr lang="bg-BG" sz="5400" dirty="0"/>
          </a:p>
        </p:txBody>
      </p:sp>
      <p:sp>
        <p:nvSpPr>
          <p:cNvPr id="8" name="Rectangle 7"/>
          <p:cNvSpPr/>
          <p:nvPr/>
        </p:nvSpPr>
        <p:spPr>
          <a:xfrm>
            <a:off x="7304217" y="4953000"/>
            <a:ext cx="4495800" cy="8382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 smtClean="0"/>
              <a:t>ResultSet</a:t>
            </a:r>
            <a:endParaRPr lang="bg-BG" sz="5400" dirty="0"/>
          </a:p>
        </p:txBody>
      </p:sp>
      <p:sp>
        <p:nvSpPr>
          <p:cNvPr id="10" name="Up Arrow 9"/>
          <p:cNvSpPr/>
          <p:nvPr/>
        </p:nvSpPr>
        <p:spPr>
          <a:xfrm rot="14456816">
            <a:off x="5921618" y="3413326"/>
            <a:ext cx="492478" cy="1061819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6721041">
            <a:off x="5842565" y="4588525"/>
            <a:ext cx="492478" cy="1061819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6745941">
            <a:off x="5842762" y="1838289"/>
            <a:ext cx="492478" cy="106181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19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Statement</a:t>
            </a:r>
          </a:p>
          <a:p>
            <a:r>
              <a:rPr lang="en-US" sz="2800" dirty="0" err="1" smtClean="0"/>
              <a:t>PreparedStatement</a:t>
            </a:r>
            <a:endParaRPr lang="en-US" sz="2800" dirty="0"/>
          </a:p>
          <a:p>
            <a:r>
              <a:rPr lang="en-GB" sz="2800" dirty="0" err="1"/>
              <a:t>CallableStatement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Statements</a:t>
            </a:r>
            <a:endParaRPr lang="bg-B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57598" y="3581400"/>
          <a:ext cx="11670452" cy="2643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909">
                  <a:extLst>
                    <a:ext uri="{9D8B030D-6E8A-4147-A177-3AD203B41FA5}">
                      <a16:colId xmlns="" xmlns:a16="http://schemas.microsoft.com/office/drawing/2014/main" val="2339443165"/>
                    </a:ext>
                  </a:extLst>
                </a:gridCol>
                <a:gridCol w="8869543">
                  <a:extLst>
                    <a:ext uri="{9D8B030D-6E8A-4147-A177-3AD203B41FA5}">
                      <a16:colId xmlns="" xmlns:a16="http://schemas.microsoft.com/office/drawing/2014/main" val="598631492"/>
                    </a:ext>
                  </a:extLst>
                </a:gridCol>
              </a:tblGrid>
              <a:tr h="419073">
                <a:tc>
                  <a:txBody>
                    <a:bodyPr/>
                    <a:lstStyle/>
                    <a:p>
                      <a:r>
                        <a:rPr lang="en-GB" sz="2100" dirty="0" smtClean="0"/>
                        <a:t>Interfaces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tc>
                  <a:txBody>
                    <a:bodyPr/>
                    <a:lstStyle/>
                    <a:p>
                      <a:r>
                        <a:rPr lang="en-GB" sz="2100" dirty="0" smtClean="0"/>
                        <a:t>Recommended Use 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extLst>
                  <a:ext uri="{0D108BD9-81ED-4DB2-BD59-A6C34878D82A}">
                    <a16:rowId xmlns="" xmlns:a16="http://schemas.microsoft.com/office/drawing/2014/main" val="2527754702"/>
                  </a:ext>
                </a:extLst>
              </a:tr>
              <a:tr h="741436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Statement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Used the for general-purpose access to the database. The Statement interface cannot accept parameters.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extLst>
                  <a:ext uri="{0D108BD9-81ED-4DB2-BD59-A6C34878D82A}">
                    <a16:rowId xmlns="" xmlns:a16="http://schemas.microsoft.com/office/drawing/2014/main" val="495875765"/>
                  </a:ext>
                </a:extLst>
              </a:tr>
              <a:tr h="741436">
                <a:tc>
                  <a:txBody>
                    <a:bodyPr/>
                    <a:lstStyle/>
                    <a:p>
                      <a:r>
                        <a:rPr lang="en-US" sz="2100" dirty="0" err="1" smtClean="0"/>
                        <a:t>PreparedStatement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Used when SQL statements are used many times. The </a:t>
                      </a:r>
                      <a:r>
                        <a:rPr lang="en-US" sz="2100" dirty="0" err="1" smtClean="0"/>
                        <a:t>PreparedStatement</a:t>
                      </a:r>
                      <a:r>
                        <a:rPr lang="en-US" sz="2100" dirty="0" smtClean="0"/>
                        <a:t> interface accepts input parameters at runtime.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extLst>
                  <a:ext uri="{0D108BD9-81ED-4DB2-BD59-A6C34878D82A}">
                    <a16:rowId xmlns="" xmlns:a16="http://schemas.microsoft.com/office/drawing/2014/main" val="1501839643"/>
                  </a:ext>
                </a:extLst>
              </a:tr>
              <a:tr h="741436">
                <a:tc>
                  <a:txBody>
                    <a:bodyPr/>
                    <a:lstStyle/>
                    <a:p>
                      <a:r>
                        <a:rPr lang="en-GB" sz="2100" dirty="0" err="1" smtClean="0"/>
                        <a:t>CallableStatement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Uses when database stored procedures are called. The </a:t>
                      </a:r>
                      <a:r>
                        <a:rPr lang="en-US" sz="2100" dirty="0" err="1" smtClean="0"/>
                        <a:t>CallableStatement</a:t>
                      </a:r>
                      <a:r>
                        <a:rPr lang="en-US" sz="2100" dirty="0" smtClean="0"/>
                        <a:t> interface can also accept runtime input parameters.</a:t>
                      </a:r>
                      <a:endParaRPr lang="bg-BG" sz="2100" dirty="0"/>
                    </a:p>
                  </a:txBody>
                  <a:tcPr marL="96709" marR="96709" marT="48355" marB="48355"/>
                </a:tc>
                <a:extLst>
                  <a:ext uri="{0D108BD9-81ED-4DB2-BD59-A6C34878D82A}">
                    <a16:rowId xmlns="" xmlns:a16="http://schemas.microsoft.com/office/drawing/2014/main" val="1793668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0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Statement DDL Transactions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95400"/>
            <a:ext cx="1036320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SQLException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connection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DriverManager.getConnection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(URL, USER, PASSWORD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try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connection.createStatement()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 = "CREATE TABLE students("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"id INT PRIMARY KEY,"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"name varchar(50)"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")";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statement.executeUpdate(sql);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36612" y="3244649"/>
            <a:ext cx="1802599" cy="529685"/>
          </a:xfrm>
          <a:prstGeom prst="wedgeRoundRectCallout">
            <a:avLst>
              <a:gd name="adj1" fmla="val 76810"/>
              <a:gd name="adj2" fmla="val -82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924544" y="1856779"/>
            <a:ext cx="2286000" cy="529685"/>
          </a:xfrm>
          <a:prstGeom prst="wedgeRoundRectCallout">
            <a:avLst>
              <a:gd name="adj1" fmla="val -190053"/>
              <a:gd name="adj2" fmla="val -6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023244" y="4267200"/>
            <a:ext cx="1802599" cy="529685"/>
          </a:xfrm>
          <a:prstGeom prst="wedgeRoundRectCallout">
            <a:avLst>
              <a:gd name="adj1" fmla="val -49443"/>
              <a:gd name="adj2" fmla="val -115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023244" y="5348942"/>
            <a:ext cx="1802599" cy="529685"/>
          </a:xfrm>
          <a:prstGeom prst="wedgeRoundRectCallout">
            <a:avLst>
              <a:gd name="adj1" fmla="val -52574"/>
              <a:gd name="adj2" fmla="val -1086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Execution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2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Statement DML Transactions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447800"/>
            <a:ext cx="10363200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SQLException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connection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DriverManager.getConnection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(URL, USER, PASSWORD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statement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connection.createStatement()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	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 = "INSERT INTO students "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"VALUES(1,'Teo')";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affectedRows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statement.executeUpdate(sql)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System.out.println(affectedRows);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84212" y="3429000"/>
            <a:ext cx="1802599" cy="529685"/>
          </a:xfrm>
          <a:prstGeom prst="wedgeRoundRectCallout">
            <a:avLst>
              <a:gd name="adj1" fmla="val 74932"/>
              <a:gd name="adj2" fmla="val -90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532812" y="2429319"/>
            <a:ext cx="2286000" cy="529685"/>
          </a:xfrm>
          <a:prstGeom prst="wedgeRoundRectCallout">
            <a:avLst>
              <a:gd name="adj1" fmla="val -190053"/>
              <a:gd name="adj2" fmla="val -25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9447213" y="3429000"/>
            <a:ext cx="1600200" cy="529685"/>
          </a:xfrm>
          <a:prstGeom prst="wedgeRoundRectCallout">
            <a:avLst>
              <a:gd name="adj1" fmla="val -63446"/>
              <a:gd name="adj2" fmla="val -69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685212" y="4800600"/>
            <a:ext cx="1802599" cy="529685"/>
          </a:xfrm>
          <a:prstGeom prst="wedgeRoundRectCallout">
            <a:avLst>
              <a:gd name="adj1" fmla="val -35916"/>
              <a:gd name="adj2" fmla="val -919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Execution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dirty="0"/>
              <a:t> statements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) that read data from a database query, return the data in a result set.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java.sql.ResultSet</a:t>
            </a:r>
            <a:r>
              <a:rPr lang="en-US" dirty="0"/>
              <a:t> interface represents the result set of a database query.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ResultSet</a:t>
            </a:r>
            <a:r>
              <a:rPr lang="en-US" dirty="0"/>
              <a:t> object maintains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cursor</a:t>
            </a:r>
            <a:r>
              <a:rPr lang="en-US" dirty="0"/>
              <a:t> that points to the current row in the result set.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ResultSet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92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Statement Retrieve Data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331224"/>
            <a:ext cx="103632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throws SQLException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(Connection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= DriverManager.getConnection(URL, USER, PASSWORD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{</a:t>
            </a:r>
            <a:endParaRPr lang="en-US" sz="20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(Statement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 = connection.createStatement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sql = "SELECT * FROM students";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 =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statement.executeQuery(sql);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resultSet.next()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int id =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resultSet.getInt("id");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String name =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resultSet.getString("name");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System.out.println(String.format("%d, %s",id, name));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</a:t>
            </a: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0357995" y="1860909"/>
            <a:ext cx="1802599" cy="529685"/>
          </a:xfrm>
          <a:prstGeom prst="wedgeRoundRectCallout">
            <a:avLst>
              <a:gd name="adj1" fmla="val -95761"/>
              <a:gd name="adj2" fmla="val 45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256203" y="1033178"/>
            <a:ext cx="2286000" cy="529685"/>
          </a:xfrm>
          <a:prstGeom prst="wedgeRoundRectCallout">
            <a:avLst>
              <a:gd name="adj1" fmla="val -40423"/>
              <a:gd name="adj2" fmla="val 85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31812" y="2760063"/>
            <a:ext cx="1519492" cy="529685"/>
          </a:xfrm>
          <a:prstGeom prst="wedgeRoundRectCallout">
            <a:avLst>
              <a:gd name="adj1" fmla="val 74454"/>
              <a:gd name="adj2" fmla="val -344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627812" y="3289748"/>
            <a:ext cx="2248033" cy="529685"/>
          </a:xfrm>
          <a:prstGeom prst="wedgeRoundRectCallout">
            <a:avLst>
              <a:gd name="adj1" fmla="val -73218"/>
              <a:gd name="adj2" fmla="val 392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Fetch Results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9954058" y="3009409"/>
            <a:ext cx="1802599" cy="529685"/>
          </a:xfrm>
          <a:prstGeom prst="wedgeRoundRectCallout">
            <a:avLst>
              <a:gd name="adj1" fmla="val -62569"/>
              <a:gd name="adj2" fmla="val -250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Result Set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589212" y="930350"/>
          <a:ext cx="6848958" cy="5594652"/>
        </p:xfrm>
        <a:graphic>
          <a:graphicData uri="http://schemas.openxmlformats.org/drawingml/2006/table">
            <a:tbl>
              <a:tblPr/>
              <a:tblGrid>
                <a:gridCol w="2282986">
                  <a:extLst>
                    <a:ext uri="{9D8B030D-6E8A-4147-A177-3AD203B41FA5}">
                      <a16:colId xmlns="" xmlns:a16="http://schemas.microsoft.com/office/drawing/2014/main" val="1303459535"/>
                    </a:ext>
                  </a:extLst>
                </a:gridCol>
                <a:gridCol w="2282986">
                  <a:extLst>
                    <a:ext uri="{9D8B030D-6E8A-4147-A177-3AD203B41FA5}">
                      <a16:colId xmlns="" xmlns:a16="http://schemas.microsoft.com/office/drawing/2014/main" val="1933550219"/>
                    </a:ext>
                  </a:extLst>
                </a:gridCol>
                <a:gridCol w="2282986">
                  <a:extLst>
                    <a:ext uri="{9D8B030D-6E8A-4147-A177-3AD203B41FA5}">
                      <a16:colId xmlns="" xmlns:a16="http://schemas.microsoft.com/office/drawing/2014/main" val="678557391"/>
                    </a:ext>
                  </a:extLst>
                </a:gridCol>
              </a:tblGrid>
              <a:tr h="265264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SQL data type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 dirty="0"/>
                        <a:t>Java data type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2646743"/>
                  </a:ext>
                </a:extLst>
              </a:tr>
              <a:tr h="265264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Simply </a:t>
                      </a:r>
                      <a:r>
                        <a:rPr lang="en-GB" sz="1400" dirty="0" err="1"/>
                        <a:t>mappable</a:t>
                      </a:r>
                      <a:endParaRPr lang="en-GB" sz="1400" dirty="0"/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Object </a:t>
                      </a:r>
                      <a:r>
                        <a:rPr lang="en-GB" sz="1400" dirty="0" err="1"/>
                        <a:t>mappable</a:t>
                      </a:r>
                      <a:endParaRPr lang="en-GB" sz="1400" dirty="0"/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43967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CHARACTER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String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35220521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VARCHAR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String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62641594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LONGVARCHAR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String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5232533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NUMERIC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java.math.BigDecimal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07111500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DECIMAL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java.math.BigDecimal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2404416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BIT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boolean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Boolean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7742088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TINYINT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byte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Integer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1914025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SMALLINT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short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Integer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1420923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INTEGER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Integer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13007596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 dirty="0"/>
                        <a:t>BIGINT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long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Long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69550281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REAL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float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Float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6441709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FLOAT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double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Double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48936834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DOUBLE PRECISION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double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Double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91919085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BINARY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byte[]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93342943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VARBINARY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byte[]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7420263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LONGVARBINARY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byte[]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0071760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DATE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java.sql.Date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96462432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TIME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java.sql.Time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9953920"/>
                  </a:ext>
                </a:extLst>
              </a:tr>
              <a:tr h="265264">
                <a:tc>
                  <a:txBody>
                    <a:bodyPr/>
                    <a:lstStyle/>
                    <a:p>
                      <a:r>
                        <a:rPr lang="en-GB" sz="1400"/>
                        <a:t>TIMESTAMP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400"/>
                        <a:t> </a:t>
                      </a:r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java.sql.Timestamp</a:t>
                      </a:r>
                      <a:endParaRPr lang="en-GB" sz="1400" dirty="0"/>
                    </a:p>
                  </a:txBody>
                  <a:tcPr marL="53053" marR="53053" marT="26526" marB="265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31864583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765"/>
            <a:ext cx="9577597" cy="1110780"/>
          </a:xfrm>
        </p:spPr>
        <p:txBody>
          <a:bodyPr/>
          <a:lstStyle/>
          <a:p>
            <a:r>
              <a:rPr lang="en-US" dirty="0" smtClean="0"/>
              <a:t>JDBC: SQL to Java Translation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383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JDBC Essentials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Execute Statements</a:t>
            </a:r>
            <a:endParaRPr lang="bg-BG" sz="3200" dirty="0" smtClean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SQL Injection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Advanced Topics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r>
              <a:rPr lang="en-US" sz="3000" dirty="0" smtClean="0"/>
              <a:t>Transactions 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r>
              <a:rPr lang="en-US" sz="3000" dirty="0" smtClean="0"/>
              <a:t>DAO Pattern</a:t>
            </a:r>
            <a:endParaRPr lang="en-US" sz="30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</a:t>
            </a:r>
            <a:r>
              <a:rPr lang="en-US" dirty="0" err="1" smtClean="0"/>
              <a:t>PreparedStatement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990600"/>
            <a:ext cx="10829812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SQLException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try (Connection connection = DriverManager.getConnection(URL, USER, PASSWORD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bg-BG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 = "SELECT * FROM students WHERE id =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(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 =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   	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connection.prepareStatement(sql)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preparedStatement.setInt(1,1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preparedStatement.executeQuery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</a:t>
            </a:r>
            <a:endParaRPr lang="bg-BG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218612" y="2812256"/>
            <a:ext cx="1802599" cy="809256"/>
          </a:xfrm>
          <a:prstGeom prst="wedgeRoundRectCallout">
            <a:avLst>
              <a:gd name="adj1" fmla="val -60264"/>
              <a:gd name="adj2" fmla="val -298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Prepared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304224" y="1428185"/>
            <a:ext cx="2286000" cy="529685"/>
          </a:xfrm>
          <a:prstGeom prst="wedgeRoundRectCallout">
            <a:avLst>
              <a:gd name="adj1" fmla="val -200917"/>
              <a:gd name="adj2" fmla="val 213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0412" y="2514600"/>
            <a:ext cx="1312450" cy="529685"/>
          </a:xfrm>
          <a:prstGeom prst="wedgeRoundRectCallout">
            <a:avLst>
              <a:gd name="adj1" fmla="val 63310"/>
              <a:gd name="adj2" fmla="val -344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r>
              <a:rPr lang="bg-BG" sz="2800" dirty="0" smtClean="0">
                <a:solidFill>
                  <a:srgbClr val="FFFFFF"/>
                </a:solidFill>
              </a:rPr>
              <a:t>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618411" y="4800600"/>
            <a:ext cx="1802599" cy="529685"/>
          </a:xfrm>
          <a:prstGeom prst="wedgeRoundRectCallout">
            <a:avLst>
              <a:gd name="adj1" fmla="val -157134"/>
              <a:gd name="adj2" fmla="val -1081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Result Set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Parameters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590800"/>
            <a:ext cx="10363200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 = "SELECT * FROM students WHERE id = ?";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preparedStatement.setInt(1,1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066212" y="2836687"/>
            <a:ext cx="1802599" cy="567596"/>
          </a:xfrm>
          <a:prstGeom prst="wedgeRoundRectCallout">
            <a:avLst>
              <a:gd name="adj1" fmla="val -60264"/>
              <a:gd name="adj2" fmla="val -298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341812" y="4114800"/>
            <a:ext cx="2286000" cy="529685"/>
          </a:xfrm>
          <a:prstGeom prst="wedgeRoundRectCallout">
            <a:avLst>
              <a:gd name="adj1" fmla="val 43844"/>
              <a:gd name="adj2" fmla="val -1173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370012" y="1944014"/>
            <a:ext cx="1519492" cy="529685"/>
          </a:xfrm>
          <a:prstGeom prst="wedgeRoundRectCallout">
            <a:avLst>
              <a:gd name="adj1" fmla="val 39239"/>
              <a:gd name="adj2" fmla="val 80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277265" y="3941673"/>
            <a:ext cx="1802599" cy="702812"/>
          </a:xfrm>
          <a:prstGeom prst="wedgeRoundRectCallout">
            <a:avLst>
              <a:gd name="adj1" fmla="val -54177"/>
              <a:gd name="adj2" fmla="val -8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Parameter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3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</a:t>
            </a:r>
            <a:r>
              <a:rPr lang="en-US" dirty="0" err="1" smtClean="0"/>
              <a:t>CallableStatement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95400"/>
            <a:ext cx="1036320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SQLException </a:t>
            </a:r>
            <a:r>
              <a:rPr lang="bg-BG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connection = DriverManager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			    getConnection(URL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USER, PASSWORD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endParaRPr lang="bg-BG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 = 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usp_update_students (?, ?)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CallableStatement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callableStatement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connection.prepareCall(procedure)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callableStatement.setInt(1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callableStatement.setString(2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"Teo");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callableStatement.execute();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36612" y="3886200"/>
            <a:ext cx="1802599" cy="809256"/>
          </a:xfrm>
          <a:prstGeom prst="wedgeRoundRectCallout">
            <a:avLst>
              <a:gd name="adj1" fmla="val 104341"/>
              <a:gd name="adj2" fmla="val -111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Callable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456612" y="2219619"/>
            <a:ext cx="2286000" cy="529685"/>
          </a:xfrm>
          <a:prstGeom prst="wedgeRoundRectCallout">
            <a:avLst>
              <a:gd name="adj1" fmla="val -183634"/>
              <a:gd name="adj2" fmla="val -213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8600" y="2819400"/>
            <a:ext cx="1824292" cy="529685"/>
          </a:xfrm>
          <a:prstGeom prst="wedgeRoundRectCallout">
            <a:avLst>
              <a:gd name="adj1" fmla="val 57741"/>
              <a:gd name="adj2" fmla="val -30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Procedure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171146" y="4178012"/>
            <a:ext cx="1953700" cy="841029"/>
          </a:xfrm>
          <a:prstGeom prst="wedgeRoundRectCallout">
            <a:avLst>
              <a:gd name="adj1" fmla="val -70764"/>
              <a:gd name="adj2" fmla="val -298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Add Parameters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746574" y="5244854"/>
            <a:ext cx="1953700" cy="475379"/>
          </a:xfrm>
          <a:prstGeom prst="wedgeRoundRectCallout">
            <a:avLst>
              <a:gd name="adj1" fmla="val -54377"/>
              <a:gd name="adj2" fmla="val -1107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Execute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0"/>
            <a:ext cx="100584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3920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SQL Injection and How to Prevent 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0"/>
            <a:ext cx="124206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915988" y="2919217"/>
            <a:ext cx="6399212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7800" y="3708256"/>
            <a:ext cx="4532312" cy="654401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How to prevent it?</a:t>
            </a:r>
          </a:p>
        </p:txBody>
      </p:sp>
    </p:spTree>
    <p:extLst>
      <p:ext uri="{BB962C8B-B14F-4D97-AF65-F5344CB8AC3E}">
        <p14:creationId xmlns:p14="http://schemas.microsoft.com/office/powerpoint/2010/main" val="11728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2012" y="994433"/>
            <a:ext cx="7893050" cy="57154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(string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username, string password)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 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username + 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“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 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'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"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try(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connection.createStatement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()) {</a:t>
            </a:r>
          </a:p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statement.executeQuery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(query);</a:t>
            </a:r>
          </a:p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resultSet.next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numberOfUsersMatched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resultSet.getInt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(1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bg-BG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return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numberOfUsersMatched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 0; }</a:t>
            </a:r>
          </a:p>
          <a:p>
            <a:r>
              <a:rPr lang="bg-BG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("</a:t>
            </a:r>
            <a:r>
              <a:rPr lang="en-US" sz="18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or 1=1 #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“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'; 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VALUES('hacker','') </a:t>
            </a:r>
            <a:r>
              <a:rPr lang="en-US" sz="1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1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5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sers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'peter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'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 1=1</a:t>
            </a:r>
            <a:b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'whatever'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FROM users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';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/>
            </a:r>
            <a:b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VALUES('hacker','')</a:t>
            </a:r>
            <a:b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'whatever'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80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Ways to prevent the SQL injection:</a:t>
            </a:r>
          </a:p>
          <a:p>
            <a:pPr lvl="1"/>
            <a:r>
              <a:rPr lang="en-US" sz="2800" dirty="0"/>
              <a:t>SQL-escape all data coming from the user: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2"/>
            <a:r>
              <a:rPr lang="en-US" sz="2800" dirty="0"/>
              <a:t>Not recommended: use as last resort only!</a:t>
            </a:r>
          </a:p>
          <a:p>
            <a:pPr lvl="1"/>
            <a:r>
              <a:rPr lang="en-US" sz="2800" dirty="0"/>
              <a:t>Preferred approach:</a:t>
            </a:r>
          </a:p>
          <a:p>
            <a:pPr lvl="2"/>
            <a:r>
              <a:rPr lang="en-US" sz="2800" dirty="0"/>
              <a:t>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repared Statements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/>
              <a:t>Separate the SQL command from its arguments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362200"/>
            <a:ext cx="90678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escapedUsername 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username.replace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("'",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"''");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escapedPassword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password.replace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("'", "''");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 =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 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'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“</a:t>
            </a:r>
            <a:r>
              <a:rPr lang="en-US" sz="20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password= 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escapedPassword + "</a:t>
            </a:r>
            <a:r>
              <a:rPr lang="en-US" sz="20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12304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Statements Prevent SQL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528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79612" y="1150156"/>
            <a:ext cx="7893050" cy="5743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(string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username, string password)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 =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COUNT(id) FROM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users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WHERE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username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and password = 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?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";                                                    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try (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PreparedStatement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 = connection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 	</a:t>
            </a:r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prepareStatement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(query))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statement.setString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(1, username);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statement.setString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(2, password);</a:t>
            </a:r>
          </a:p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statement.executeQuery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resultSet.next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numberOfUsersMatched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resultSet.getInt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(1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bg-BG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return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numberOfUsersMatched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 0;}</a:t>
            </a:r>
          </a:p>
          <a:p>
            <a:r>
              <a:rPr lang="bg-BG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("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true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("</a:t>
            </a:r>
            <a:r>
              <a:rPr lang="en-US" sz="18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“</a:t>
            </a:r>
            <a:r>
              <a:rPr lang="en-US" sz="18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whatever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false</a:t>
            </a:r>
            <a:endParaRPr lang="en-US" sz="1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login (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</a:t>
            </a:r>
            <a:r>
              <a:rPr lang="en-US" sz="18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users </a:t>
            </a:r>
            <a:r>
              <a:rPr lang="en-US" sz="1800" b="1" noProof="1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VALUES('hacker','')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“</a:t>
            </a:r>
            <a:r>
              <a:rPr lang="en-US" sz="1800" b="1" noProof="1" smtClean="0">
                <a:solidFill>
                  <a:srgbClr val="FBEED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whatever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//no user created</a:t>
            </a:r>
            <a:endParaRPr lang="bg-BG" sz="1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80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" y="0"/>
            <a:ext cx="12166086" cy="687954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588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prstClr val="white"/>
              </a:solidFill>
            </a:endParaRP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Advanced Concepts</a:t>
            </a:r>
            <a:endParaRPr lang="en-US" sz="8000" b="1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26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086502"/>
            <a:ext cx="10820400" cy="5634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throws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SQLException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try 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= DriverManager.getConnection(URL, USER, PASSWORD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connection.setAutoCommit(false);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(Statement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 = connection.createStatement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 = "INSERT INTO students "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"VALUES(1,'Teo')";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statement.executeUpdate(sql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connection.commit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} catch (SQLException e)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connection.rollback();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}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325984"/>
            <a:ext cx="1802599" cy="544414"/>
          </a:xfrm>
          <a:prstGeom prst="wedgeRoundRectCallout">
            <a:avLst>
              <a:gd name="adj1" fmla="val -61617"/>
              <a:gd name="adj2" fmla="val -41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5904" y="2277328"/>
            <a:ext cx="1676400" cy="529685"/>
          </a:xfrm>
          <a:prstGeom prst="wedgeRoundRectCallout">
            <a:avLst>
              <a:gd name="adj1" fmla="val 204739"/>
              <a:gd name="adj2" fmla="val -596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JDBC URL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065212" y="3969718"/>
            <a:ext cx="1519492" cy="529685"/>
          </a:xfrm>
          <a:prstGeom prst="wedgeRoundRectCallout">
            <a:avLst>
              <a:gd name="adj1" fmla="val 85598"/>
              <a:gd name="adj2" fmla="val -578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SQL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283346" y="4674453"/>
            <a:ext cx="1953700" cy="475379"/>
          </a:xfrm>
          <a:prstGeom prst="wedgeRoundRectCallout">
            <a:avLst>
              <a:gd name="adj1" fmla="val -131228"/>
              <a:gd name="adj2" fmla="val -94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Execute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999412" y="5478508"/>
            <a:ext cx="1953700" cy="475379"/>
          </a:xfrm>
          <a:prstGeom prst="wedgeRoundRectCallout">
            <a:avLst>
              <a:gd name="adj1" fmla="val -131227"/>
              <a:gd name="adj2" fmla="val -1985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Commit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760469" y="1959592"/>
            <a:ext cx="1953700" cy="475379"/>
          </a:xfrm>
          <a:prstGeom prst="wedgeRoundRectCallout">
            <a:avLst>
              <a:gd name="adj1" fmla="val -108576"/>
              <a:gd name="adj2" fmla="val 37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Transaction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43563" y="5985004"/>
            <a:ext cx="1953700" cy="475379"/>
          </a:xfrm>
          <a:prstGeom prst="wedgeRoundRectCallout">
            <a:avLst>
              <a:gd name="adj1" fmla="val 51942"/>
              <a:gd name="adj2" fmla="val -1392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Rollback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3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#db-advanced</a:t>
            </a:r>
            <a:endParaRPr lang="en-US" sz="6000" b="1" noProof="1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82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DAO Pattern</a:t>
            </a:r>
            <a:endParaRPr lang="bg-B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412" y="1886602"/>
          <a:ext cx="3435066" cy="2875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  <a:tr h="1731273">
                <a:tc>
                  <a:txBody>
                    <a:bodyPr/>
                    <a:lstStyle/>
                    <a:p>
                      <a:r>
                        <a:rPr lang="bg-BG" sz="2100" dirty="0" smtClean="0"/>
                        <a:t>+</a:t>
                      </a:r>
                      <a:r>
                        <a:rPr lang="bg-BG" sz="2100" baseline="0" dirty="0" smtClean="0"/>
                        <a:t> </a:t>
                      </a:r>
                      <a:r>
                        <a:rPr lang="en-US" sz="2100" baseline="0" dirty="0" smtClean="0"/>
                        <a:t>  Student()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getStudentId</a:t>
                      </a:r>
                      <a:r>
                        <a:rPr lang="en-US" sz="2100" baseline="0" dirty="0" smtClean="0"/>
                        <a:t>(): </a:t>
                      </a:r>
                      <a:r>
                        <a:rPr lang="en-US" sz="2100" baseline="0" dirty="0" err="1" smtClean="0"/>
                        <a:t>int</a:t>
                      </a:r>
                      <a:endParaRPr lang="en-US" sz="2100" baseline="0" dirty="0" smtClean="0"/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setStudentId</a:t>
                      </a:r>
                      <a:r>
                        <a:rPr lang="en-US" sz="2100" baseline="0" dirty="0" smtClean="0"/>
                        <a:t>(): void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getStudentName</a:t>
                      </a:r>
                      <a:r>
                        <a:rPr lang="en-US" sz="2100" baseline="0" dirty="0" smtClean="0"/>
                        <a:t>(): String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setStudentName</a:t>
                      </a:r>
                      <a:r>
                        <a:rPr lang="en-US" sz="2100" baseline="0" dirty="0" smtClean="0"/>
                        <a:t>(): void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17857505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637212" y="697855"/>
          <a:ext cx="3192844" cy="224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844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416458">
                <a:tc>
                  <a:txBody>
                    <a:bodyPr/>
                    <a:lstStyle/>
                    <a:p>
                      <a:r>
                        <a:rPr lang="en-US" sz="2100" dirty="0" err="1" smtClean="0"/>
                        <a:t>StudentDao</a:t>
                      </a:r>
                      <a:endParaRPr lang="bg-BG" sz="2100" dirty="0"/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416458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bg-BG" sz="2100" dirty="0"/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  <a:tr h="1415957">
                <a:tc>
                  <a:txBody>
                    <a:bodyPr/>
                    <a:lstStyle/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getAllStudents</a:t>
                      </a:r>
                      <a:r>
                        <a:rPr lang="en-US" sz="2100" baseline="0" dirty="0" smtClean="0"/>
                        <a:t>(): List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updateStudent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deleteStudent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addStudent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</a:txBody>
                  <a:tcPr marL="83292" marR="83292" marT="41645" marB="41645"/>
                </a:tc>
                <a:extLst>
                  <a:ext uri="{0D108BD9-81ED-4DB2-BD59-A6C34878D82A}">
                    <a16:rowId xmlns="" xmlns:a16="http://schemas.microsoft.com/office/drawing/2014/main" val="17857505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456612" y="4014854"/>
          <a:ext cx="3002344" cy="253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344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409411">
                <a:tc>
                  <a:txBody>
                    <a:bodyPr/>
                    <a:lstStyle/>
                    <a:p>
                      <a:r>
                        <a:rPr lang="en-US" sz="2100" dirty="0" err="1" smtClean="0"/>
                        <a:t>StudentDaoImpl</a:t>
                      </a:r>
                      <a:endParaRPr lang="bg-BG" sz="2100" dirty="0"/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baseline="0" dirty="0" smtClean="0"/>
                        <a:t>students: List </a:t>
                      </a:r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  <a:tr h="1719524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dirty="0" smtClean="0"/>
                        <a:t>+   </a:t>
                      </a:r>
                      <a:r>
                        <a:rPr lang="en-US" sz="2100" dirty="0" err="1" smtClean="0"/>
                        <a:t>StudentDaoImpl</a:t>
                      </a:r>
                      <a:r>
                        <a:rPr lang="en-US" sz="2100" dirty="0" smtClean="0"/>
                        <a:t>()</a:t>
                      </a:r>
                      <a:endParaRPr lang="en-US" sz="2100" baseline="0" dirty="0" smtClean="0"/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getAllStudents</a:t>
                      </a:r>
                      <a:r>
                        <a:rPr lang="en-US" sz="2100" baseline="0" dirty="0" smtClean="0"/>
                        <a:t>(): List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updateStudent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  <a:p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deleteStudent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aseline="0" dirty="0" smtClean="0"/>
                        <a:t>+   </a:t>
                      </a:r>
                      <a:r>
                        <a:rPr lang="en-US" sz="2100" baseline="0" dirty="0" err="1" smtClean="0"/>
                        <a:t>addStudent</a:t>
                      </a:r>
                      <a:r>
                        <a:rPr lang="en-US" sz="2100" baseline="0" dirty="0" smtClean="0"/>
                        <a:t>(): void</a:t>
                      </a:r>
                    </a:p>
                  </a:txBody>
                  <a:tcPr marL="81882" marR="81882" marT="40941" marB="40941"/>
                </a:tc>
                <a:extLst>
                  <a:ext uri="{0D108BD9-81ED-4DB2-BD59-A6C34878D82A}">
                    <a16:rowId xmlns="" xmlns:a16="http://schemas.microsoft.com/office/drawing/2014/main" val="178575058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4154345" y="2714025"/>
            <a:ext cx="1143000" cy="6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856412" y="3252854"/>
            <a:ext cx="1154254" cy="9184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00479" y="212925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</a:rPr>
              <a:t>use</a:t>
            </a:r>
            <a:endParaRPr lang="bg-BG" sz="36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58456" y="315390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</a:rPr>
              <a:t>implements</a:t>
            </a:r>
            <a:endParaRPr lang="bg-BG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9084" y="137464"/>
            <a:ext cx="1868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</a:rPr>
              <a:t>interface</a:t>
            </a:r>
            <a:endParaRPr lang="bg-BG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6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JDBC Essentials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Execute Statements</a:t>
            </a:r>
            <a:endParaRPr lang="bg-BG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SQL Injection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Advanced Topics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Transactions 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DAO </a:t>
            </a:r>
            <a:r>
              <a:rPr lang="en-US" sz="3000" dirty="0" smtClean="0"/>
              <a:t>Pattern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6" y="35052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DB Apps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956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000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786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032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JDBC Essentials</a:t>
            </a:r>
          </a:p>
        </p:txBody>
      </p:sp>
    </p:spTree>
    <p:extLst>
      <p:ext uri="{BB962C8B-B14F-4D97-AF65-F5344CB8AC3E}">
        <p14:creationId xmlns:p14="http://schemas.microsoft.com/office/powerpoint/2010/main" val="2988388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API </a:t>
            </a:r>
            <a:r>
              <a:rPr lang="en-US" dirty="0"/>
              <a:t>for database-independent connectivity between the Java programming language and a wide range of databases.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JDBC</a:t>
            </a:r>
            <a:r>
              <a:rPr lang="en-US" dirty="0"/>
              <a:t> library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/>
              <a:t> for each of the tasks mentioned below that are commonly associated with database usage: </a:t>
            </a:r>
          </a:p>
          <a:p>
            <a:pPr lvl="1"/>
            <a:r>
              <a:rPr lang="en-US" dirty="0" smtClean="0"/>
              <a:t>Making </a:t>
            </a:r>
            <a:r>
              <a:rPr lang="en-US" dirty="0"/>
              <a:t>a connection to a database. </a:t>
            </a:r>
          </a:p>
          <a:p>
            <a:pPr lvl="1"/>
            <a:r>
              <a:rPr lang="en-US" dirty="0" smtClean="0"/>
              <a:t>Creating </a:t>
            </a:r>
            <a:r>
              <a:rPr lang="en-US" dirty="0"/>
              <a:t>and executing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dirty="0"/>
              <a:t> queries in the database. </a:t>
            </a:r>
          </a:p>
          <a:p>
            <a:pPr lvl="1"/>
            <a:r>
              <a:rPr lang="en-US" dirty="0" smtClean="0"/>
              <a:t>Viewing </a:t>
            </a:r>
            <a:r>
              <a:rPr lang="en-US" dirty="0"/>
              <a:t>&amp; Modifying the resulting records.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Database </a:t>
            </a:r>
            <a:r>
              <a:rPr lang="en-GB" dirty="0" smtClean="0"/>
              <a:t>Connectivity (JDBC)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94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Architecture</a:t>
            </a:r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4225971" y="1475998"/>
            <a:ext cx="3657600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JAVA.SQL</a:t>
            </a:r>
            <a:r>
              <a:rPr lang="en-US" sz="3600" dirty="0" smtClean="0"/>
              <a:t>.*</a:t>
            </a:r>
            <a:endParaRPr lang="bg-BG" sz="3600" dirty="0"/>
          </a:p>
        </p:txBody>
      </p:sp>
      <p:sp>
        <p:nvSpPr>
          <p:cNvPr id="8" name="Rectangle 7"/>
          <p:cNvSpPr/>
          <p:nvPr/>
        </p:nvSpPr>
        <p:spPr>
          <a:xfrm>
            <a:off x="8837612" y="1475998"/>
            <a:ext cx="2590800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DRIVER</a:t>
            </a:r>
            <a:endParaRPr lang="bg-BG" sz="6000" dirty="0"/>
          </a:p>
        </p:txBody>
      </p:sp>
      <p:sp>
        <p:nvSpPr>
          <p:cNvPr id="4" name="Oval 3"/>
          <p:cNvSpPr/>
          <p:nvPr/>
        </p:nvSpPr>
        <p:spPr>
          <a:xfrm>
            <a:off x="267445" y="1088071"/>
            <a:ext cx="2456023" cy="24560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APP</a:t>
            </a:r>
            <a:endParaRPr lang="bg-BG" sz="6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8801" y="1094998"/>
            <a:ext cx="7882022" cy="243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         </a:t>
            </a:r>
            <a:endParaRPr lang="bg-BG" sz="28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597306" y="4372303"/>
            <a:ext cx="3071412" cy="2057846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RDBMS</a:t>
            </a:r>
            <a:endParaRPr lang="bg-BG" sz="6000" dirty="0"/>
          </a:p>
        </p:txBody>
      </p:sp>
      <p:sp>
        <p:nvSpPr>
          <p:cNvPr id="12" name="Up Arrow 11"/>
          <p:cNvSpPr/>
          <p:nvPr/>
        </p:nvSpPr>
        <p:spPr>
          <a:xfrm rot="5400000">
            <a:off x="3179628" y="1937960"/>
            <a:ext cx="372721" cy="75247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Up Arrow 12"/>
          <p:cNvSpPr/>
          <p:nvPr/>
        </p:nvSpPr>
        <p:spPr>
          <a:xfrm rot="10800000">
            <a:off x="9980611" y="3657601"/>
            <a:ext cx="361747" cy="634262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10423897" y="2819375"/>
            <a:ext cx="13195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endParaRPr lang="en-US" sz="54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6025" y="4074855"/>
            <a:ext cx="2542363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MySQL</a:t>
            </a:r>
            <a:b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  <a:b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Server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220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 animBg="1"/>
      <p:bldP spid="6" grpId="0" animBg="1"/>
      <p:bldP spid="7" grpId="0" animBg="1"/>
      <p:bldP spid="12" grpId="0" animBg="1"/>
      <p:bldP spid="13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JDBC Connection String</a:t>
            </a:r>
            <a:br>
              <a:rPr lang="en-US" dirty="0" smtClean="0"/>
            </a:br>
            <a:r>
              <a:rPr lang="en-US" sz="3600" dirty="0" err="1" smtClean="0">
                <a:solidFill>
                  <a:srgbClr val="00B0F0"/>
                </a:solidFill>
              </a:rPr>
              <a:t>jdbc</a:t>
            </a:r>
            <a:r>
              <a:rPr lang="en-US" sz="3600" dirty="0" smtClean="0">
                <a:solidFill>
                  <a:srgbClr val="00B0F0"/>
                </a:solidFill>
              </a:rPr>
              <a:t>:</a:t>
            </a:r>
            <a:r>
              <a:rPr lang="en-US" sz="3600" dirty="0" smtClean="0">
                <a:solidFill>
                  <a:srgbClr val="92D050"/>
                </a:solidFill>
              </a:rPr>
              <a:t>&lt;</a:t>
            </a:r>
            <a:r>
              <a:rPr lang="en-US" sz="3600" dirty="0">
                <a:solidFill>
                  <a:srgbClr val="92D050"/>
                </a:solidFill>
              </a:rPr>
              <a:t>driver protocol</a:t>
            </a:r>
            <a:r>
              <a:rPr lang="en-US" sz="3600" dirty="0" smtClean="0">
                <a:solidFill>
                  <a:srgbClr val="92D050"/>
                </a:solidFill>
              </a:rPr>
              <a:t>&gt;: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connection details&gt;</a:t>
            </a:r>
            <a:endParaRPr lang="bg-BG" sz="3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JDBC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</a:t>
            </a:r>
            <a:r>
              <a:rPr lang="en-US" dirty="0" smtClean="0"/>
              <a:t>specifics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16185"/>
              </p:ext>
            </p:extLst>
          </p:nvPr>
        </p:nvGraphicFramePr>
        <p:xfrm>
          <a:off x="608012" y="3352800"/>
          <a:ext cx="10120419" cy="29468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57302">
                  <a:extLst>
                    <a:ext uri="{9D8B030D-6E8A-4147-A177-3AD203B41FA5}">
                      <a16:colId xmlns:a16="http://schemas.microsoft.com/office/drawing/2014/main" xmlns="" val="2282790083"/>
                    </a:ext>
                  </a:extLst>
                </a:gridCol>
                <a:gridCol w="7463117">
                  <a:extLst>
                    <a:ext uri="{9D8B030D-6E8A-4147-A177-3AD203B41FA5}">
                      <a16:colId xmlns:a16="http://schemas.microsoft.com/office/drawing/2014/main" xmlns="" val="1996257189"/>
                    </a:ext>
                  </a:extLst>
                </a:gridCol>
              </a:tblGrid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Database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JDBC URL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xmlns="" val="3313787419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MySQL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200" dirty="0" err="1" smtClean="0"/>
                        <a:t>jdbc:mysql</a:t>
                      </a:r>
                      <a:r>
                        <a:rPr lang="en-GB" sz="3200" dirty="0" smtClean="0"/>
                        <a:t>://localhost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xmlns="" val="2505576695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Oracle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000" dirty="0" err="1" smtClean="0"/>
                        <a:t>jdbc:oracle:thin</a:t>
                      </a:r>
                      <a:r>
                        <a:rPr lang="en-GB" sz="3000" dirty="0" smtClean="0"/>
                        <a:t>:@localhost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xmlns="" val="1365850659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SQL Server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r>
                        <a:rPr lang="en-GB" sz="3200" dirty="0" err="1" smtClean="0"/>
                        <a:t>jdbc:sqlserver</a:t>
                      </a:r>
                      <a:r>
                        <a:rPr lang="en-GB" sz="3200" dirty="0" smtClean="0"/>
                        <a:t>://localhost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xmlns="" val="3170506785"/>
                  </a:ext>
                </a:extLst>
              </a:tr>
              <a:tr h="569422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PostgreSQL</a:t>
                      </a:r>
                      <a:endParaRPr lang="bg-BG" sz="3000" dirty="0"/>
                    </a:p>
                  </a:txBody>
                  <a:tcPr marL="113884" marR="113884" marT="56942" marB="56942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jdbc:postgresql</a:t>
                      </a:r>
                      <a:r>
                        <a:rPr lang="en-GB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://localhost</a:t>
                      </a:r>
                      <a:endParaRPr lang="bg-BG" sz="3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3884" marR="113884" marT="56942" marB="56942"/>
                </a:tc>
                <a:extLst>
                  <a:ext uri="{0D108BD9-81ED-4DB2-BD59-A6C34878D82A}">
                    <a16:rowId xmlns:a16="http://schemas.microsoft.com/office/drawing/2014/main" xmlns="" val="2920852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4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MySQL Connector/J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Download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24" y="1992315"/>
            <a:ext cx="6096000" cy="3152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9126" y="5410063"/>
            <a:ext cx="7177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https://dev.mysql.com/downloads/connector/j/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869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IntelliJ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Driver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" y="2356317"/>
            <a:ext cx="12131040" cy="31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1613</Words>
  <Application>Microsoft Office PowerPoint</Application>
  <PresentationFormat>Custom</PresentationFormat>
  <Paragraphs>478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DB Apps Introduction</vt:lpstr>
      <vt:lpstr>Table of Content</vt:lpstr>
      <vt:lpstr>Questions</vt:lpstr>
      <vt:lpstr>PowerPoint Presentation</vt:lpstr>
      <vt:lpstr>Java Database Connectivity (JDBC) </vt:lpstr>
      <vt:lpstr>JDBC Architecture</vt:lpstr>
      <vt:lpstr>Driver specifics</vt:lpstr>
      <vt:lpstr>Driver Download</vt:lpstr>
      <vt:lpstr>Setup Driver</vt:lpstr>
      <vt:lpstr>Connection Verification</vt:lpstr>
      <vt:lpstr>PowerPoint Presentation</vt:lpstr>
      <vt:lpstr>JDBC Components </vt:lpstr>
      <vt:lpstr>java.sql.*</vt:lpstr>
      <vt:lpstr>Statements</vt:lpstr>
      <vt:lpstr>JDBC Statement DDL Transactions</vt:lpstr>
      <vt:lpstr>JDBC Statement DML Transactions</vt:lpstr>
      <vt:lpstr>ResultSet</vt:lpstr>
      <vt:lpstr>JDBC Statement Retrieve Data</vt:lpstr>
      <vt:lpstr>JDBC: SQL to Java Translation</vt:lpstr>
      <vt:lpstr>JDBC PreparedStatement</vt:lpstr>
      <vt:lpstr>JDBC Parameters</vt:lpstr>
      <vt:lpstr>JDBC CallableStatement</vt:lpstr>
      <vt:lpstr>SQL Injection</vt:lpstr>
      <vt:lpstr>What is SQL Injection?</vt:lpstr>
      <vt:lpstr>How Does SQL Injection Work?</vt:lpstr>
      <vt:lpstr>Preventing SQL Injection</vt:lpstr>
      <vt:lpstr>Prepared Statements Prevent SQL Injection</vt:lpstr>
      <vt:lpstr>PowerPoint Presentation</vt:lpstr>
      <vt:lpstr>Transactions</vt:lpstr>
      <vt:lpstr>DAO Pattern</vt:lpstr>
      <vt:lpstr>Summary</vt:lpstr>
      <vt:lpstr>DB Apps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2017-07-07T18:41:00Z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